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7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  <p:sldId id="277" r:id="rId25"/>
    <p:sldId id="278" r:id="rId2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B177B0-65F1-4ACE-9099-A3BEA391D3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pt-PT"/>
              <a:t>VIA University College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33D0A-135A-47B7-81F0-CED65266EF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3C96A-4BE7-4618-95C0-F4C6AB5743AA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04C63-44FE-426F-9FBC-DF4C7E0864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PT"/>
              <a:t>SEP1Y - GROUP 6 - &lt;/DNFC&gt;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D8872-583F-4799-BD09-88239638AE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7FFE-9F4E-4BAB-9C34-32026BB76E3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941153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pt-PT"/>
              <a:t>VIA University College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B6A72-3BCF-4CF6-81E5-933001D02BBC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PT"/>
              <a:t>SEP1Y - GROUP 6 - &lt;/DNFC&gt;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A5927-4BAB-4CE5-93CB-A28BE0049DB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786938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pt-PT"/>
              <a:t>VIA University College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10234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8817-82CD-48F7-9252-3CC03BE63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3C274-E56A-437D-B77F-A8504CA5F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F5A8D-AE7A-48D0-A0AF-D4A61717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E1E9-C346-4972-9A82-27735B8A462B}" type="datetime1">
              <a:rPr lang="pt-PT" smtClean="0"/>
              <a:t>20/01/2022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BEACD-BFF0-4EDC-8360-6FCA5B8A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4FDB-14FF-42EB-A607-70F8F460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799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EEFB-D423-4B09-B919-15690CF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6B4FA-8E6B-4EF6-B93E-75BD9F9EC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E5AD-E99B-49A1-B372-5D4DBE0E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80AC1-7ED0-44FA-BEE6-36B09F4C69CA}" type="datetime1">
              <a:rPr lang="pt-PT" smtClean="0"/>
              <a:t>20/01/2022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C8B9-1309-414F-A613-92B23B29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7623E-220E-460D-882A-A5F12CC4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574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CE7161-9D06-4693-8A6F-E12C22633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DB88F-2369-4504-9C22-9376C9522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369D4-E9F7-4FB9-B283-AC487C94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7BE8-F977-4560-A6F7-53F75395D360}" type="datetime1">
              <a:rPr lang="pt-PT" smtClean="0"/>
              <a:t>20/01/2022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2CD7F-5879-4302-9FCD-96EA8C6B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BF74D-585B-438E-936C-D8E20923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509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371B-864A-450E-8B66-C4700C8D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4094C-51A2-47EB-BAD5-5C6FA490E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FE9D6-18C6-40B5-A74D-6DB81C6D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884F3-66B2-45FA-988E-C749552F17D4}" type="datetime1">
              <a:rPr lang="pt-PT" smtClean="0"/>
              <a:t>20/01/2022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409D9-C314-4300-B4E6-7E92E3B7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A2E11-8D49-4E51-BCAC-FF0E251A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718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686E-990D-43D6-A63A-B99692CA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79EB9-5CE9-4BBC-8845-A57117739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069AA-D6F2-4851-8581-5151C527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F215-F21E-43F5-939C-294250D27C96}" type="datetime1">
              <a:rPr lang="pt-PT" smtClean="0"/>
              <a:t>20/01/2022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0EF61-D775-41EF-BD99-BA7AC1FEC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C8BDF-E45A-4B96-8010-D7484951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856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01AC-4C94-448A-BDC2-0CBBCBF24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73418-EC24-4A9E-8646-7B6D3D746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B9963-F1B1-41AE-825A-55B7BED94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2A157-0DC1-4F99-85BB-B46FC175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3981-A972-4A21-8611-C1B0BB614CBB}" type="datetime1">
              <a:rPr lang="pt-PT" smtClean="0"/>
              <a:t>20/01/2022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B3A4E-0E3D-4EA4-97DA-372D2F4E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214C7-2027-41A3-8793-087CB0BC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950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CC0C-32EE-474B-8938-EF08B511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628FB-8860-4B6C-AA7B-30B3602D0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DFEE9-BBBD-4DB4-99B7-DA31310EE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989B-92E9-4776-90C2-E59D00A3F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8D275-1D91-495A-8C8E-E7EBFC596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65B6B-B0D3-413E-80EE-53C68518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0756-0D49-4B0B-B419-779B25C51C4B}" type="datetime1">
              <a:rPr lang="pt-PT" smtClean="0"/>
              <a:t>20/01/2022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C4C6B7-C9D2-4442-80CE-C4F8ED626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A6EEE-42BB-4D01-8F5E-9DD643D1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2014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9FBE-5D64-4F52-BECA-4B7FE73B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60F5C-DD1C-4A7D-B407-D47BA6927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97B8-1DE7-4372-943B-47C0D2660677}" type="datetime1">
              <a:rPr lang="pt-PT" smtClean="0"/>
              <a:t>20/01/2022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FD16E-5115-4DC2-98C2-61928ACF3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E0608-702B-401F-A310-590E5F6E0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233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6F1580-6ED8-43B4-8532-BF03AEB1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8D61-453D-456B-96AB-97D920C171BE}" type="datetime1">
              <a:rPr lang="pt-PT" smtClean="0"/>
              <a:t>20/01/2022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D596C-026A-4658-B77B-6F1FF8BB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63EBD-3C91-4C5A-84A2-4BA6629E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949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0B0F-1D8A-4A9D-A8B6-CCB96D75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4D07-91CB-4F3E-83DF-61EF11C3D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DDFC8-1ABA-4369-9143-EDA7A8AD1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83B9B-B57E-41DB-8BCA-7EB90E088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B414-5730-495B-A5A2-B0105AB77EE3}" type="datetime1">
              <a:rPr lang="pt-PT" smtClean="0"/>
              <a:t>20/01/2022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93438-4684-4AC0-A73C-8C95EA45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1AC16-7491-4DFF-85A8-5C89F9FB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124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3EB97-6393-4C16-8B6A-9853AA83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61D7A-A123-4E56-BEC6-E6628980E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29809-DCCF-47B9-B057-16FEF2D9F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33207-69FF-4198-9F8B-15B04BA5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7966-792A-47B8-A558-3EAEEFD7BC31}" type="datetime1">
              <a:rPr lang="pt-PT" smtClean="0"/>
              <a:t>20/01/2022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228BE-EA50-4625-869B-899B915C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9C4D4-0CD1-4BED-A602-43F12C02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786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3F63E-74C1-4F7F-AEB3-510AF5340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3294D-402B-4C1F-A963-A8CD997ED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0B7AB-EFD0-450B-9BF3-5F83FAB96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E1D79-7174-48F8-B28A-C2FEF45E5842}" type="datetime1">
              <a:rPr lang="pt-PT" smtClean="0"/>
              <a:t>20/01/2022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55206-DBFB-4D44-B756-83C71549C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SEP1Y - GROUP 6 - &lt;/DNFC&gt;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722E1-A551-41BE-AEFE-C22AD33FF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6C57-6EA7-4045-8837-487816361681}" type="slidenum">
              <a:rPr lang="pt-PT" smtClean="0"/>
              <a:t>‹#›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1C5BB-E23A-4C69-AC44-79AF34F91DD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637" y="365125"/>
            <a:ext cx="2107163" cy="66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8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9C67-E024-452F-99D2-2591A8B43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r>
              <a:rPr lang="pt-PT" sz="5400" b="1" dirty="0">
                <a:latin typeface="Helvetica" pitchFamily="2" charset="0"/>
                <a:ea typeface="Governor" panose="02000000000000000000" pitchFamily="2" charset="0"/>
              </a:rPr>
              <a:t>SEP1Y Final Project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51EA3BB-C080-42C5-864E-D7C2DB046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59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3F257-C9C0-4815-A077-4432B4D0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Graphical 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22C5C-8322-49F3-A1BF-FB8FD55E4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GUI was done first so that we wouldn’t code “in the dark”.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03C5C-7DD8-4D5A-9BAD-15805255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53296"/>
            <a:ext cx="7214616" cy="4923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DC81F-E03E-421B-AB67-E685A49BC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4027299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E4E7E-7AF4-409D-9119-40ED741ED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>
            <a:normAutofit/>
          </a:bodyPr>
          <a:lstStyle/>
          <a:p>
            <a:r>
              <a:rPr lang="en-AU" dirty="0"/>
              <a:t>Coding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0D17-620E-4FF2-95BC-A4491503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245428" cy="3181684"/>
          </a:xfrm>
        </p:spPr>
        <p:txBody>
          <a:bodyPr anchor="t">
            <a:normAutofit/>
          </a:bodyPr>
          <a:lstStyle/>
          <a:p>
            <a:r>
              <a:rPr lang="en-AU" sz="1800" dirty="0"/>
              <a:t>Where the Chinese programmers come in</a:t>
            </a: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ext, email&#10;&#10;Description automatically generated">
            <a:extLst>
              <a:ext uri="{FF2B5EF4-FFF2-40B4-BE49-F238E27FC236}">
                <a16:creationId xmlns:a16="http://schemas.microsoft.com/office/drawing/2014/main" id="{76443D6D-BE3A-4936-8DF4-642BB6B7C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6" b="-1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23CE-87E8-4AF6-8D28-F45BB209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199632"/>
            <a:ext cx="433740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PT" sz="1100">
                <a:solidFill>
                  <a:schemeClr val="tx1">
                    <a:alpha val="75000"/>
                  </a:schemeClr>
                </a:solidFill>
              </a:rPr>
              <a:t>SEP1Y - GROUP 6 - &lt;/DNFC&gt;</a:t>
            </a:r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2B4B13E-2C78-4DB1-88CC-8364354D1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7" r="4" b="4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8303FE4D-3845-4556-AF83-CEBDF49CCAB8}"/>
              </a:ext>
            </a:extLst>
          </p:cNvPr>
          <p:cNvSpPr/>
          <p:nvPr/>
        </p:nvSpPr>
        <p:spPr>
          <a:xfrm>
            <a:off x="5282225" y="2900758"/>
            <a:ext cx="1908362" cy="2307348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2050" name="Picture 2" descr="Figure, Portrait, Man, Young People, Male, Glasses">
            <a:extLst>
              <a:ext uri="{FF2B5EF4-FFF2-40B4-BE49-F238E27FC236}">
                <a16:creationId xmlns:a16="http://schemas.microsoft.com/office/drawing/2014/main" id="{DC4726EF-3F4A-47DA-B4B7-95528000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469" l="10000" r="90000">
                        <a14:foregroundMark x1="49896" y1="35781" x2="49271" y2="38438"/>
                        <a14:foregroundMark x1="49583" y1="28750" x2="51667" y2="38594"/>
                        <a14:foregroundMark x1="54167" y1="31250" x2="48333" y2="23281"/>
                        <a14:foregroundMark x1="49583" y1="20781" x2="43958" y2="25625"/>
                        <a14:foregroundMark x1="44583" y1="25625" x2="42708" y2="30625"/>
                        <a14:foregroundMark x1="47500" y1="20000" x2="42708" y2="21406"/>
                        <a14:foregroundMark x1="43333" y1="22500" x2="53750" y2="34688"/>
                        <a14:foregroundMark x1="53750" y1="34688" x2="50000" y2="61094"/>
                        <a14:foregroundMark x1="50000" y1="61094" x2="60313" y2="65156"/>
                        <a14:foregroundMark x1="60313" y1="65156" x2="68438" y2="82969"/>
                        <a14:foregroundMark x1="68438" y1="82969" x2="61875" y2="97031"/>
                        <a14:foregroundMark x1="61875" y1="97031" x2="38333" y2="95469"/>
                        <a14:foregroundMark x1="38333" y1="95469" x2="28333" y2="88594"/>
                        <a14:foregroundMark x1="28333" y1="88594" x2="34896" y2="70156"/>
                        <a14:foregroundMark x1="34896" y1="70156" x2="43021" y2="58281"/>
                        <a14:foregroundMark x1="43021" y1="58281" x2="44688" y2="43125"/>
                        <a14:foregroundMark x1="44688" y1="43125" x2="41979" y2="29063"/>
                        <a14:foregroundMark x1="56354" y1="35938" x2="54167" y2="32344"/>
                        <a14:foregroundMark x1="56979" y1="59844" x2="66458" y2="65469"/>
                        <a14:foregroundMark x1="66458" y1="65469" x2="68854" y2="75781"/>
                        <a14:foregroundMark x1="43958" y1="23438" x2="40729" y2="39063"/>
                        <a14:foregroundMark x1="40729" y1="39063" x2="45521" y2="42969"/>
                        <a14:foregroundMark x1="55625" y1="27187" x2="54896" y2="47188"/>
                        <a14:foregroundMark x1="54896" y1="47188" x2="53125" y2="4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15" y="2871982"/>
            <a:ext cx="4772526" cy="31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373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0" name="Rectangle 7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427B3-CFDD-4569-8D29-D7CF32A8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685497"/>
            <a:ext cx="3816095" cy="1938076"/>
          </a:xfrm>
        </p:spPr>
        <p:txBody>
          <a:bodyPr>
            <a:normAutofit/>
          </a:bodyPr>
          <a:lstStyle/>
          <a:p>
            <a:r>
              <a:rPr lang="en-AU" dirty="0"/>
              <a:t>Important 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B0BE8-B7DC-49BC-8E0C-803FB5B9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802961"/>
            <a:ext cx="3816096" cy="3694373"/>
          </a:xfrm>
        </p:spPr>
        <p:txBody>
          <a:bodyPr>
            <a:normAutofit/>
          </a:bodyPr>
          <a:lstStyle/>
          <a:p>
            <a:r>
              <a:rPr lang="en-AU" sz="2000" dirty="0"/>
              <a:t>Check for time overlaps</a:t>
            </a:r>
          </a:p>
          <a:p>
            <a:r>
              <a:rPr lang="en-AU" sz="2000" dirty="0"/>
              <a:t>Check for classroom overlaps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04EF6-D726-4E59-A738-CD2FFD43B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13" r="-2" b="752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E1980B9-58F4-40E9-BE8B-35133DF28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" b="4973"/>
          <a:stretch/>
        </p:blipFill>
        <p:spPr bwMode="auto">
          <a:xfrm>
            <a:off x="4719619" y="3802961"/>
            <a:ext cx="7472381" cy="3055039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F3518-9F3E-43ED-B808-289C8CD3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2364" y="633368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PT" dirty="0">
                <a:solidFill>
                  <a:schemeClr val="tx1"/>
                </a:solidFill>
              </a:rPr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2656288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78254B-B996-4247-BAB4-B047D3C55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6" b="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CBA8D-1438-4240-A3B5-A06C76A3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AU" sz="2800" dirty="0"/>
              <a:t>Persistence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5A2F5-9BA2-4CB9-9E28-6081BEDB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AU" sz="1700" dirty="0"/>
              <a:t>Maintaining persistence was achieved through files.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17BBC-B519-4DB4-A3CE-82F35284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1810912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349B0-5040-45F4-86FB-0F5E244F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81" r="1" b="1453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7CA63-9E9B-4B52-9FFF-27F59E94A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HTML and JavaScript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46233-8D2E-44CB-B65C-36DE5AAE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3618327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13A8C-6EB1-4DBB-A42E-380C494B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AU" sz="5400" dirty="0"/>
              <a:t>XML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7ABE9-68C9-42DE-AB60-F60E947A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25" b="1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C7478-CCB8-415B-B184-B240FD203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AU" sz="2200" dirty="0"/>
              <a:t>The Java application can export XML files inside of the website directory.</a:t>
            </a:r>
          </a:p>
          <a:p>
            <a:r>
              <a:rPr lang="en-AU" sz="2200" dirty="0"/>
              <a:t>These will then be parsed with JavaScript.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B91E6-7993-491C-9C38-8A27B5D6F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PT"/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241049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A727-EBD6-4A56-AF45-0AC73A4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From XML to Timetable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9AF5C-36A5-4C48-AAE5-D9A409CBF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D226A-A262-482B-9D9B-0E61291A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26" y="2977213"/>
            <a:ext cx="2534004" cy="2048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742BF-2D0A-4155-ABD0-993A1BE45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92" y="1808908"/>
            <a:ext cx="2734884" cy="47300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52AD769-4465-4F62-83C1-57E7354CBC96}"/>
              </a:ext>
            </a:extLst>
          </p:cNvPr>
          <p:cNvSpPr/>
          <p:nvPr/>
        </p:nvSpPr>
        <p:spPr>
          <a:xfrm>
            <a:off x="5082987" y="3429000"/>
            <a:ext cx="2142565" cy="649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409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A0CD2-0F6A-444B-8374-B4C2011C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AU" sz="3200" dirty="0" err="1"/>
              <a:t>Rowspan</a:t>
            </a:r>
            <a:r>
              <a:rPr lang="en-AU" sz="3200" dirty="0"/>
              <a:t> Attribute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BB131-D2B0-4DA6-BE09-9AB802FA9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AU" sz="1800" dirty="0"/>
              <a:t>The “</a:t>
            </a:r>
            <a:r>
              <a:rPr lang="en-AU" sz="1800" dirty="0" err="1"/>
              <a:t>rowspan</a:t>
            </a:r>
            <a:r>
              <a:rPr lang="en-AU" sz="1800" dirty="0"/>
              <a:t>” attribute of the table cell will correspond to the “Number of Lessons” of the session.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D16A12-90D6-4B70-9981-AFE7D480F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839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5AEBD-8E0D-4C46-A715-AECE4AD2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159596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2515-9513-4DA3-B42E-B9435911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Removing “overwritten” table cells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2CC153-B1AC-4124-9C72-C7B196712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654" y="1953133"/>
            <a:ext cx="5496692" cy="40963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E566F-AE0D-4EE7-ADFF-E0C30E90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65682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3785-BAA3-4670-9B0F-66F2C799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Redoing the timetable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E5E7A6-999E-4927-8402-657B08FB9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64953"/>
            <a:ext cx="10515600" cy="8585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DD826-7025-4A7B-88D6-927D9CD8D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14E4D-7EB7-45BB-8EA5-CC38DFC59C9C}"/>
              </a:ext>
            </a:extLst>
          </p:cNvPr>
          <p:cNvSpPr txBox="1"/>
          <p:nvPr/>
        </p:nvSpPr>
        <p:spPr>
          <a:xfrm>
            <a:off x="11353800" y="34095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708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43E71-EA93-400B-B80D-3AC14FEB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latin typeface="Helvetica" pitchFamily="2" charset="0"/>
              </a:rPr>
              <a:t>INTRODUCTION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89FE2A3-283A-4387-98BC-B99EB6083311}"/>
              </a:ext>
            </a:extLst>
          </p:cNvPr>
          <p:cNvSpPr/>
          <p:nvPr/>
        </p:nvSpPr>
        <p:spPr>
          <a:xfrm>
            <a:off x="158620" y="223935"/>
            <a:ext cx="11868539" cy="4086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26818-4D81-425D-BF43-3AB2021C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SEP1Y - GROUP 6 - &lt;/DNFC&gt;</a:t>
            </a:r>
          </a:p>
        </p:txBody>
      </p:sp>
      <p:pic>
        <p:nvPicPr>
          <p:cNvPr id="13" name="Picture 12" descr="A picture containing person, window, close&#10;&#10;Description automatically generated">
            <a:extLst>
              <a:ext uri="{FF2B5EF4-FFF2-40B4-BE49-F238E27FC236}">
                <a16:creationId xmlns:a16="http://schemas.microsoft.com/office/drawing/2014/main" id="{93808DDA-4354-4E00-945B-6BC2883A6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59" y="982364"/>
            <a:ext cx="2648371" cy="2648371"/>
          </a:xfrm>
          <a:prstGeom prst="rect">
            <a:avLst/>
          </a:prstGeom>
        </p:spPr>
      </p:pic>
      <p:pic>
        <p:nvPicPr>
          <p:cNvPr id="9" name="Picture 8" descr="A person with his hand on his chin&#10;&#10;Description automatically generated">
            <a:extLst>
              <a:ext uri="{FF2B5EF4-FFF2-40B4-BE49-F238E27FC236}">
                <a16:creationId xmlns:a16="http://schemas.microsoft.com/office/drawing/2014/main" id="{54642335-659F-425E-8C6E-57A5B4BCD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1" y="976813"/>
            <a:ext cx="2659472" cy="2659472"/>
          </a:xfrm>
          <a:prstGeom prst="rect">
            <a:avLst/>
          </a:prstGeom>
        </p:spPr>
      </p:pic>
      <p:pic>
        <p:nvPicPr>
          <p:cNvPr id="7" name="Content Placeholder 6" descr="A picture containing sky, outdoor, person, person&#10;&#10;Description automatically generated">
            <a:extLst>
              <a:ext uri="{FF2B5EF4-FFF2-40B4-BE49-F238E27FC236}">
                <a16:creationId xmlns:a16="http://schemas.microsoft.com/office/drawing/2014/main" id="{4939DC97-9B55-4D57-B5CA-DB8DED01D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43" y="983211"/>
            <a:ext cx="2646677" cy="2646677"/>
          </a:xfrm>
          <a:prstGeom prst="rect">
            <a:avLst/>
          </a:prstGeom>
        </p:spPr>
      </p:pic>
      <p:pic>
        <p:nvPicPr>
          <p:cNvPr id="11" name="Picture 10" descr="A picture containing person, bubble, microscope, posing&#10;&#10;Description automatically generated">
            <a:extLst>
              <a:ext uri="{FF2B5EF4-FFF2-40B4-BE49-F238E27FC236}">
                <a16:creationId xmlns:a16="http://schemas.microsoft.com/office/drawing/2014/main" id="{D42E21E2-C8E0-402F-B863-CB7740148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69" y="1004677"/>
            <a:ext cx="2648372" cy="2648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C55CB4-1E06-492E-907F-DC18F34FEBA3}"/>
              </a:ext>
            </a:extLst>
          </p:cNvPr>
          <p:cNvSpPr txBox="1"/>
          <p:nvPr/>
        </p:nvSpPr>
        <p:spPr>
          <a:xfrm>
            <a:off x="5176155" y="5876829"/>
            <a:ext cx="183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pt-PT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AU" dirty="0">
                <a:solidFill>
                  <a:schemeClr val="bg1"/>
                </a:solidFill>
                <a:latin typeface="Helvetica" pitchFamily="2" charset="0"/>
              </a:rPr>
              <a:t>embassy</a:t>
            </a:r>
          </a:p>
        </p:txBody>
      </p:sp>
    </p:spTree>
    <p:extLst>
      <p:ext uri="{BB962C8B-B14F-4D97-AF65-F5344CB8AC3E}">
        <p14:creationId xmlns:p14="http://schemas.microsoft.com/office/powerpoint/2010/main" val="2199089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F28A1-5860-43EB-BDB9-DEC3C7E49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5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9BD1B-5284-4AB7-B953-65FF6B98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AU" sz="2800" dirty="0"/>
              <a:t>Testing Phase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95676-E674-411A-B114-D52E4F04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AU" sz="1700" dirty="0"/>
              <a:t>Testing was done gradually throughout implementation, and extensively at the end.</a:t>
            </a:r>
          </a:p>
          <a:p>
            <a:r>
              <a:rPr lang="en-AU" sz="1700" dirty="0"/>
              <a:t>It consisted of using and abusing the program to look for bugs &amp; breaks.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D8BA3-0848-4A07-B6C6-8524AC9F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2213911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3E2CC-B7CC-44C0-A311-F0EFB6A70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2" b="1562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664A1D-8CA6-46E2-906E-79D2CDC7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Predictions VS Outcome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0647C-A9EC-4828-9A7C-02033CA9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AU" sz="2000" dirty="0">
                <a:solidFill>
                  <a:srgbClr val="FFFFFF"/>
                </a:solidFill>
                <a:sym typeface="Wingdings" panose="05000000000000000000" pitchFamily="2" charset="2"/>
              </a:rPr>
              <a:t>What the program can do;</a:t>
            </a:r>
          </a:p>
          <a:p>
            <a:r>
              <a:rPr lang="en-AU" sz="2000" dirty="0">
                <a:solidFill>
                  <a:srgbClr val="FFFFFF"/>
                </a:solidFill>
                <a:sym typeface="Wingdings" panose="05000000000000000000" pitchFamily="2" charset="2"/>
              </a:rPr>
              <a:t>What the website can do;</a:t>
            </a:r>
          </a:p>
          <a:p>
            <a:r>
              <a:rPr lang="en-AU" sz="2000" dirty="0">
                <a:solidFill>
                  <a:srgbClr val="FFFFFF"/>
                </a:solidFill>
                <a:sym typeface="Wingdings" panose="05000000000000000000" pitchFamily="2" charset="2"/>
              </a:rPr>
              <a:t>User’s interaction with the system;</a:t>
            </a:r>
          </a:p>
          <a:p>
            <a:r>
              <a:rPr lang="en-AU" sz="2000" dirty="0">
                <a:solidFill>
                  <a:srgbClr val="FFFFFF"/>
                </a:solidFill>
                <a:sym typeface="Wingdings" panose="05000000000000000000" pitchFamily="2" charset="2"/>
              </a:rPr>
              <a:t>Requirements met;</a:t>
            </a:r>
          </a:p>
          <a:p>
            <a:r>
              <a:rPr lang="en-AU" sz="2000" dirty="0">
                <a:solidFill>
                  <a:srgbClr val="FFFFFF"/>
                </a:solidFill>
                <a:sym typeface="Wingdings" panose="05000000000000000000" pitchFamily="2" charset="2"/>
              </a:rPr>
              <a:t>Requirements not met;</a:t>
            </a:r>
            <a:endParaRPr lang="en-AU" sz="20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44017-31AA-4F16-8E8A-00B5FD56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PT" dirty="0">
                <a:solidFill>
                  <a:srgbClr val="FFFFFF"/>
                </a:solidFill>
              </a:rPr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3061912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997A9-1E22-459A-B31E-B94205286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6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B2AD5-9330-4822-8AC4-FEBE84F79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AU" sz="3600" dirty="0"/>
              <a:t>SEP + PBL = 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578D1AE-382A-4A3C-BE80-5EFC2BBB1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AU" sz="1700" dirty="0"/>
              <a:t>Deep learning</a:t>
            </a:r>
          </a:p>
          <a:p>
            <a:r>
              <a:rPr lang="en-AU" sz="1700" dirty="0"/>
              <a:t>Engagement</a:t>
            </a:r>
          </a:p>
          <a:p>
            <a:r>
              <a:rPr lang="en-AU" sz="1700" dirty="0"/>
              <a:t>Autonomy</a:t>
            </a:r>
          </a:p>
          <a:p>
            <a:r>
              <a:rPr lang="en-AU" sz="1700" dirty="0"/>
              <a:t>Self-fulfilment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4CC12-7D4B-4E36-8BE7-F2ADD1DB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1784075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7578C-2541-4894-AACD-2EAC598F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we learned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A1B6E28-FFEE-45EB-B60C-8E67F40E2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082351"/>
            <a:ext cx="6549252" cy="48628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B5AC5-7529-4E05-9586-81D6149D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3935471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90B13-73A4-4FE0-A0F9-B06373C2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C4257-64EE-4006-BCD8-EC47DDB1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PBL’s shortcomings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B4272-9B85-4031-B213-C2D14173E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effectLst/>
              </a:rPr>
              <a:t>Without constant supervising, it became easier for us to get stuck in a task.</a:t>
            </a:r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A2541-4F79-4971-8540-EB337A6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2094145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7A864-82BB-4DC5-B11E-056A2E2E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F0E4-23EC-49B8-B741-60A1B8F5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244A9-F18C-424A-B074-02D49965D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E5BBF-FB0F-4964-A9C1-2327E5AD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78"/>
            <a:ext cx="12192000" cy="6800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4C1AE-12C9-4CB7-A4F7-59BDE3E38A19}"/>
              </a:ext>
            </a:extLst>
          </p:cNvPr>
          <p:cNvSpPr txBox="1"/>
          <p:nvPr/>
        </p:nvSpPr>
        <p:spPr>
          <a:xfrm>
            <a:off x="4494119" y="3105833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3883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1C3C1-CB8D-4611-B827-41BBFF653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10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F4FEA-6DA3-4ECB-9332-0545122B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Bob needs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47E49-097B-493C-9256-07340E80B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VIA’s timetable manager is missing a tool to do his job.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772E6-6B5C-4DCA-A062-F1B03594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260524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B7BD-BA85-4B5A-ABF0-13B78624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EB14A-DC41-4F9E-8763-DD87C6943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B921B-F1EE-4A27-9821-EC50FB59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SEP1Y - GROUP 6 - &lt;/DNFC&gt;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E14F15-BC23-421F-8424-80877158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A153C-E5DF-4F2A-A37F-69D92C21D126}"/>
              </a:ext>
            </a:extLst>
          </p:cNvPr>
          <p:cNvSpPr txBox="1"/>
          <p:nvPr/>
        </p:nvSpPr>
        <p:spPr>
          <a:xfrm>
            <a:off x="291839" y="4137096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highlight>
                  <a:srgbClr val="000000"/>
                </a:highlight>
              </a:rPr>
              <a:t>And then, when hope was lost…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8C7EC-F912-44FC-9288-E81A4536B5C1}"/>
              </a:ext>
            </a:extLst>
          </p:cNvPr>
          <p:cNvSpPr txBox="1"/>
          <p:nvPr/>
        </p:nvSpPr>
        <p:spPr>
          <a:xfrm>
            <a:off x="1476335" y="478769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  <a:highlight>
                  <a:srgbClr val="000000"/>
                </a:highlight>
              </a:rPr>
              <a:t>…DNFC team showed up.</a:t>
            </a:r>
          </a:p>
        </p:txBody>
      </p:sp>
    </p:spTree>
    <p:extLst>
      <p:ext uri="{BB962C8B-B14F-4D97-AF65-F5344CB8AC3E}">
        <p14:creationId xmlns:p14="http://schemas.microsoft.com/office/powerpoint/2010/main" val="412587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AD390-5B67-4A75-95D2-5174A8E8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10" y="2696897"/>
            <a:ext cx="4573475" cy="14642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Demonstration Time (Fun Part)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A4333-B18B-4886-A305-6E2AD0E0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3" y="6199632"/>
            <a:ext cx="505264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SEP1Y - GROUP 6 - &lt;/DNFC&gt;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Teacher">
            <a:extLst>
              <a:ext uri="{FF2B5EF4-FFF2-40B4-BE49-F238E27FC236}">
                <a16:creationId xmlns:a16="http://schemas.microsoft.com/office/drawing/2014/main" id="{2C358E8B-6ADA-4211-BBA3-0FE087481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5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91686-20BC-4A83-AE85-B22C149A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pt-PT" sz="3600" dirty="0">
                <a:solidFill>
                  <a:srgbClr val="FFFFFF"/>
                </a:solidFill>
              </a:rPr>
              <a:t>Project </a:t>
            </a:r>
            <a:r>
              <a:rPr lang="en-AU" sz="3600" dirty="0">
                <a:solidFill>
                  <a:srgbClr val="FFFFFF"/>
                </a:solidFill>
              </a:rPr>
              <a:t>Initiation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02CDF8-88E4-4466-9610-9B867398E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EFFFF"/>
                </a:solidFill>
              </a:rPr>
              <a:t>Project Description</a:t>
            </a:r>
          </a:p>
          <a:p>
            <a:r>
              <a:rPr lang="en-US" sz="2400">
                <a:solidFill>
                  <a:srgbClr val="FEFFFF"/>
                </a:solidFill>
              </a:rPr>
              <a:t>Analysis</a:t>
            </a:r>
          </a:p>
          <a:p>
            <a:r>
              <a:rPr lang="en-US" sz="2400">
                <a:solidFill>
                  <a:srgbClr val="FEFFFF"/>
                </a:solidFill>
              </a:rPr>
              <a:t>Design</a:t>
            </a:r>
          </a:p>
        </p:txBody>
      </p:sp>
      <p:pic>
        <p:nvPicPr>
          <p:cNvPr id="6" name="Content Placeholder 5" descr="A picture containing snow, outdoor, nature, smoke&#10;&#10;Description automatically generated">
            <a:extLst>
              <a:ext uri="{FF2B5EF4-FFF2-40B4-BE49-F238E27FC236}">
                <a16:creationId xmlns:a16="http://schemas.microsoft.com/office/drawing/2014/main" id="{1E0118B9-D090-4323-84FF-B735F1D0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8" y="1353341"/>
            <a:ext cx="6539075" cy="383189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1D207-FC46-40B0-8108-E295FD62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6757416" cy="320040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PT" sz="1000"/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65308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B2D00-03FC-4862-9421-58E971695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" b="1538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E99DC-9E3F-40C5-A469-CF2DB09D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80E1-ADD7-4346-9F23-50B22D2D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A list of requirements and use cases were formulated according to the Project Description.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003F0-4974-47E1-99F1-9BE650E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998121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857E8-68AB-4615-958B-FEC19E338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246971-D15A-4A5B-85D2-40FE969D2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4894" y="1047673"/>
            <a:ext cx="8334645" cy="47626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A30AC-8EBC-490E-9772-0661EFD6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SEP1Y - GROUP 6 - &lt;/DNFC&gt;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97EDD-128C-4126-8CF4-D20773C6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343" y="515817"/>
            <a:ext cx="5001032" cy="5826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A9D425-E336-46C9-B851-9563B0DC7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894" y="1172758"/>
            <a:ext cx="8341437" cy="45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D7D36-DBF3-4A36-ADC5-077A3CD76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76" r="1" b="782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94C5E6-47EC-4E3A-B734-6521D349C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Implementation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D936A93-A0F9-4330-B797-48245711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After planning, it was </a:t>
            </a:r>
            <a:r>
              <a:rPr lang="en-US" sz="2400" i="1" dirty="0">
                <a:solidFill>
                  <a:srgbClr val="FFFFFF"/>
                </a:solidFill>
              </a:rPr>
              <a:t>finally</a:t>
            </a:r>
            <a:r>
              <a:rPr lang="en-US" sz="2400" dirty="0">
                <a:solidFill>
                  <a:srgbClr val="FFFFFF"/>
                </a:solidFill>
              </a:rPr>
              <a:t> time to code.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8BCAB-158C-41CF-A44D-065A598D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SEP1Y - GROUP 6 - &lt;/DNFC&gt;</a:t>
            </a:r>
          </a:p>
        </p:txBody>
      </p:sp>
    </p:spTree>
    <p:extLst>
      <p:ext uri="{BB962C8B-B14F-4D97-AF65-F5344CB8AC3E}">
        <p14:creationId xmlns:p14="http://schemas.microsoft.com/office/powerpoint/2010/main" val="339904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dnf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5707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478</Words>
  <Application>Microsoft Office PowerPoint</Application>
  <PresentationFormat>Widescreen</PresentationFormat>
  <Paragraphs>80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Helvetica</vt:lpstr>
      <vt:lpstr>Office Theme</vt:lpstr>
      <vt:lpstr>SEP1Y Final Project</vt:lpstr>
      <vt:lpstr>INTRODUCTION</vt:lpstr>
      <vt:lpstr>Bob needs help</vt:lpstr>
      <vt:lpstr>PowerPoint Presentation</vt:lpstr>
      <vt:lpstr>Demonstration Time (Fun Part)</vt:lpstr>
      <vt:lpstr>Project Initiation</vt:lpstr>
      <vt:lpstr>Analysis</vt:lpstr>
      <vt:lpstr>Design</vt:lpstr>
      <vt:lpstr>Implementation</vt:lpstr>
      <vt:lpstr>Graphical User Interface</vt:lpstr>
      <vt:lpstr>Coding Classes</vt:lpstr>
      <vt:lpstr>Important Functionalities</vt:lpstr>
      <vt:lpstr>Persistence</vt:lpstr>
      <vt:lpstr>HTML and JavaScript</vt:lpstr>
      <vt:lpstr>XML files</vt:lpstr>
      <vt:lpstr>From XML to Timetable</vt:lpstr>
      <vt:lpstr>Rowspan Attribute</vt:lpstr>
      <vt:lpstr>Removing “overwritten” table cells</vt:lpstr>
      <vt:lpstr>Redoing the timetable</vt:lpstr>
      <vt:lpstr>Testing Phase</vt:lpstr>
      <vt:lpstr>Predictions VS Outcome</vt:lpstr>
      <vt:lpstr>SEP + PBL = ?</vt:lpstr>
      <vt:lpstr>How we learned</vt:lpstr>
      <vt:lpstr>PBL’s shortcomings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SEP1Y Final Project</dc:title>
  <dc:creator>Laura Rebelo</dc:creator>
  <cp:lastModifiedBy>Laura Rebelo</cp:lastModifiedBy>
  <cp:revision>15</cp:revision>
  <dcterms:created xsi:type="dcterms:W3CDTF">2022-01-19T10:11:07Z</dcterms:created>
  <dcterms:modified xsi:type="dcterms:W3CDTF">2022-01-20T09:03:01Z</dcterms:modified>
</cp:coreProperties>
</file>